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heme/themeOverride1.xml" ContentType="application/vnd.openxmlformats-officedocument.themeOverride+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4"/>
  </p:notesMasterIdLst>
  <p:handoutMasterIdLst>
    <p:handoutMasterId r:id="rId55"/>
  </p:handoutMasterIdLst>
  <p:sldIdLst>
    <p:sldId id="311" r:id="rId35"/>
    <p:sldId id="414" r:id="rId36"/>
    <p:sldId id="415" r:id="rId37"/>
    <p:sldId id="416" r:id="rId38"/>
    <p:sldId id="417" r:id="rId39"/>
    <p:sldId id="418" r:id="rId40"/>
    <p:sldId id="419" r:id="rId41"/>
    <p:sldId id="420" r:id="rId42"/>
    <p:sldId id="421" r:id="rId43"/>
    <p:sldId id="422" r:id="rId44"/>
    <p:sldId id="454" r:id="rId45"/>
    <p:sldId id="455" r:id="rId46"/>
    <p:sldId id="452" r:id="rId47"/>
    <p:sldId id="456" r:id="rId48"/>
    <p:sldId id="457" r:id="rId49"/>
    <p:sldId id="425" r:id="rId50"/>
    <p:sldId id="453" r:id="rId51"/>
    <p:sldId id="451" r:id="rId52"/>
    <p:sldId id="424" r:id="rId53"/>
  </p:sldIdLst>
  <p:sldSz cx="9906000" cy="6858000" type="A4"/>
  <p:notesSz cx="6797675" cy="9874250"/>
  <p:custDataLst>
    <p:tags r:id="rId5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395"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11/11/2016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18</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p14="http://schemas.microsoft.com/office/powerpoint/2010/main" xmlns=""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chemeClr val="tx2"/>
                </a:solidFill>
                <a:latin typeface="+mn-lt"/>
              </a:rPr>
              <a:t>Docker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 xmlns:p14="http://schemas.microsoft.com/office/powerpoint/2010/main"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11/11/2016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11/11/2016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Docker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4" Type="http://schemas.openxmlformats.org/officeDocument/2006/relationships/oleObject" Target="../embeddings/oleObject245.bin"/></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80.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–Elastic Beanstalk</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Elastic Beanstalk  </a:t>
            </a:r>
          </a:p>
        </p:txBody>
      </p:sp>
      <p:sp>
        <p:nvSpPr>
          <p:cNvPr id="22" name="TextBox 21"/>
          <p:cNvSpPr txBox="1"/>
          <p:nvPr/>
        </p:nvSpPr>
        <p:spPr>
          <a:xfrm>
            <a:off x="165100" y="2070100"/>
            <a:ext cx="9512300" cy="1969770"/>
          </a:xfrm>
          <a:prstGeom prst="rect">
            <a:avLst/>
          </a:prstGeom>
          <a:noFill/>
        </p:spPr>
        <p:txBody>
          <a:bodyPr wrap="square" rtlCol="0">
            <a:spAutoFit/>
          </a:bodyPr>
          <a:lstStyle/>
          <a:p>
            <a:pPr>
              <a:lnSpc>
                <a:spcPct val="150000"/>
              </a:lnSpc>
            </a:pPr>
            <a:r>
              <a:rPr lang="en-US" sz="1800" b="1" dirty="0" smtClean="0"/>
              <a:t>AWS Elastic Beanstalk is an orchestration service offered from Amazon Web Services for deploying infrastructure which orchestrates various AWS services, including EC2, S3, Simple Notification Service (SNS), CloudWatch, auto scaling, and Elastic Load Balancers</a:t>
            </a:r>
            <a:r>
              <a:rPr lang="en-US" sz="1800" dirty="0" smtClean="0"/>
              <a:t>.</a:t>
            </a:r>
            <a:endParaRPr lang="en-US" sz="1400" dirty="0" smtClean="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Manual Method of </a:t>
            </a:r>
            <a:r>
              <a:rPr lang="en-US" sz="3600" dirty="0" err="1" smtClean="0">
                <a:solidFill>
                  <a:schemeClr val="accent5"/>
                </a:solidFill>
              </a:rPr>
              <a:t>Deployement</a:t>
            </a:r>
            <a:endParaRPr lang="en-US" sz="3600" dirty="0">
              <a:solidFill>
                <a:schemeClr val="accent5"/>
              </a:solidFill>
            </a:endParaRPr>
          </a:p>
        </p:txBody>
      </p:sp>
      <p:pic>
        <p:nvPicPr>
          <p:cNvPr id="638978" name="Picture 2"/>
          <p:cNvPicPr>
            <a:picLocks noGrp="1" noChangeAspect="1" noChangeArrowheads="1"/>
          </p:cNvPicPr>
          <p:nvPr>
            <p:ph sz="quarter" idx="10"/>
          </p:nvPr>
        </p:nvPicPr>
        <p:blipFill>
          <a:blip r:embed="rId2" cstate="print"/>
          <a:srcRect/>
          <a:stretch>
            <a:fillRect/>
          </a:stretch>
        </p:blipFill>
        <p:spPr bwMode="auto">
          <a:xfrm>
            <a:off x="317500" y="1594165"/>
            <a:ext cx="9267825" cy="441897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Deployment with EB</a:t>
            </a:r>
            <a:endParaRPr lang="en-US" sz="3600" dirty="0">
              <a:solidFill>
                <a:schemeClr val="accent5"/>
              </a:solidFill>
            </a:endParaRPr>
          </a:p>
        </p:txBody>
      </p:sp>
      <p:pic>
        <p:nvPicPr>
          <p:cNvPr id="640002" name="Picture 2"/>
          <p:cNvPicPr>
            <a:picLocks noGrp="1" noChangeAspect="1" noChangeArrowheads="1"/>
          </p:cNvPicPr>
          <p:nvPr>
            <p:ph sz="quarter" idx="10"/>
          </p:nvPr>
        </p:nvPicPr>
        <p:blipFill>
          <a:blip r:embed="rId2" cstate="print"/>
          <a:srcRect/>
          <a:stretch>
            <a:fillRect/>
          </a:stretch>
        </p:blipFill>
        <p:spPr bwMode="auto">
          <a:xfrm>
            <a:off x="1303073" y="1511300"/>
            <a:ext cx="7296678" cy="45847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ea typeface="+mn-ea"/>
                <a:cs typeface="+mn-cs"/>
              </a:rPr>
              <a:t>Elastic Beanstalk Environment</a:t>
            </a:r>
            <a:endParaRPr lang="en-US" sz="3600" dirty="0">
              <a:solidFill>
                <a:srgbClr val="0094C3"/>
              </a:solidFill>
              <a:latin typeface="Arial Narrow" pitchFamily="34" charset="0"/>
              <a:ea typeface="+mn-ea"/>
              <a:cs typeface="+mn-cs"/>
            </a:endParaRPr>
          </a:p>
        </p:txBody>
      </p:sp>
      <p:pic>
        <p:nvPicPr>
          <p:cNvPr id="4" name="Content Placeholder 3" descr="Elastic bean.png"/>
          <p:cNvPicPr>
            <a:picLocks noGrp="1" noChangeAspect="1"/>
          </p:cNvPicPr>
          <p:nvPr>
            <p:ph sz="quarter" idx="10"/>
          </p:nvPr>
        </p:nvPicPr>
        <p:blipFill>
          <a:blip r:embed="rId2" cstate="print"/>
          <a:stretch>
            <a:fillRect/>
          </a:stretch>
        </p:blipFill>
        <p:spPr>
          <a:xfrm>
            <a:off x="2371440" y="2187237"/>
            <a:ext cx="3864545" cy="10484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Elastic Beanstalk Structure</a:t>
            </a:r>
            <a:endParaRPr lang="en-US" sz="3600" dirty="0">
              <a:solidFill>
                <a:schemeClr val="accent5"/>
              </a:solidFill>
            </a:endParaRPr>
          </a:p>
        </p:txBody>
      </p:sp>
      <p:pic>
        <p:nvPicPr>
          <p:cNvPr id="641026" name="Picture 2"/>
          <p:cNvPicPr>
            <a:picLocks noGrp="1" noChangeAspect="1" noChangeArrowheads="1"/>
          </p:cNvPicPr>
          <p:nvPr>
            <p:ph sz="quarter" idx="10"/>
          </p:nvPr>
        </p:nvPicPr>
        <p:blipFill>
          <a:blip r:embed="rId2" cstate="print"/>
          <a:srcRect/>
          <a:stretch>
            <a:fillRect/>
          </a:stretch>
        </p:blipFill>
        <p:spPr bwMode="auto">
          <a:xfrm>
            <a:off x="489902" y="1525270"/>
            <a:ext cx="8923020" cy="455676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Monitoring Features</a:t>
            </a:r>
            <a:endParaRPr lang="en-US" sz="3600" dirty="0">
              <a:solidFill>
                <a:schemeClr val="accent5"/>
              </a:solidFill>
            </a:endParaRPr>
          </a:p>
        </p:txBody>
      </p:sp>
      <p:pic>
        <p:nvPicPr>
          <p:cNvPr id="642050" name="Picture 2"/>
          <p:cNvPicPr>
            <a:picLocks noGrp="1" noChangeAspect="1" noChangeArrowheads="1"/>
          </p:cNvPicPr>
          <p:nvPr>
            <p:ph sz="quarter" idx="10"/>
          </p:nvPr>
        </p:nvPicPr>
        <p:blipFill>
          <a:blip r:embed="rId2" cstate="print"/>
          <a:srcRect/>
          <a:stretch>
            <a:fillRect/>
          </a:stretch>
        </p:blipFill>
        <p:spPr bwMode="auto">
          <a:xfrm>
            <a:off x="317500" y="2227400"/>
            <a:ext cx="9267825" cy="315249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Cloud Formation</a:t>
            </a:r>
          </a:p>
        </p:txBody>
      </p:sp>
      <p:sp>
        <p:nvSpPr>
          <p:cNvPr id="7" name="Rectangle 6"/>
          <p:cNvSpPr/>
          <p:nvPr/>
        </p:nvSpPr>
        <p:spPr>
          <a:xfrm>
            <a:off x="1054100" y="1638301"/>
            <a:ext cx="7861300" cy="4478149"/>
          </a:xfrm>
          <a:prstGeom prst="rect">
            <a:avLst/>
          </a:prstGeom>
        </p:spPr>
        <p:txBody>
          <a:bodyPr wrap="square">
            <a:spAutoFit/>
          </a:bodyPr>
          <a:lstStyle/>
          <a:p>
            <a:r>
              <a:rPr lang="en-US" dirty="0" smtClean="0"/>
              <a:t>Supported applications and software stacks include:</a:t>
            </a:r>
          </a:p>
          <a:p>
            <a:pPr lvl="1">
              <a:lnSpc>
                <a:spcPct val="200000"/>
              </a:lnSpc>
              <a:buFont typeface="Wingdings" pitchFamily="2" charset="2"/>
              <a:buChar char="v"/>
            </a:pPr>
            <a:r>
              <a:rPr lang="en-US" dirty="0" smtClean="0"/>
              <a:t>Ruby</a:t>
            </a:r>
          </a:p>
          <a:p>
            <a:pPr lvl="1">
              <a:lnSpc>
                <a:spcPct val="200000"/>
              </a:lnSpc>
              <a:buFont typeface="Wingdings" pitchFamily="2" charset="2"/>
              <a:buChar char="v"/>
            </a:pPr>
            <a:r>
              <a:rPr lang="en-US" dirty="0" smtClean="0"/>
              <a:t>PHP and</a:t>
            </a:r>
          </a:p>
          <a:p>
            <a:pPr lvl="1">
              <a:lnSpc>
                <a:spcPct val="200000"/>
              </a:lnSpc>
              <a:buFont typeface="Wingdings" pitchFamily="2" charset="2"/>
              <a:buChar char="v"/>
            </a:pPr>
            <a:r>
              <a:rPr lang="en-US" dirty="0" smtClean="0"/>
              <a:t>Python applications on Apache HTTP Server</a:t>
            </a:r>
          </a:p>
          <a:p>
            <a:pPr lvl="1">
              <a:lnSpc>
                <a:spcPct val="200000"/>
              </a:lnSpc>
              <a:buFont typeface="Wingdings" pitchFamily="2" charset="2"/>
              <a:buChar char="v"/>
            </a:pPr>
            <a:r>
              <a:rPr lang="en-US" dirty="0" smtClean="0"/>
              <a:t>.NET Framework applications</a:t>
            </a:r>
          </a:p>
          <a:p>
            <a:pPr lvl="1">
              <a:lnSpc>
                <a:spcPct val="200000"/>
              </a:lnSpc>
              <a:buFont typeface="Wingdings" pitchFamily="2" charset="2"/>
              <a:buChar char="v"/>
            </a:pPr>
            <a:r>
              <a:rPr lang="en-US" dirty="0" smtClean="0"/>
              <a:t>Java applications on Apache Tomcat</a:t>
            </a:r>
          </a:p>
          <a:p>
            <a:pPr lvl="1">
              <a:lnSpc>
                <a:spcPct val="200000"/>
              </a:lnSpc>
              <a:buFont typeface="Wingdings" pitchFamily="2" charset="2"/>
              <a:buChar char="v"/>
            </a:pPr>
            <a:r>
              <a:rPr lang="en-US" dirty="0" smtClean="0"/>
              <a:t>Node.js applications </a:t>
            </a:r>
          </a:p>
          <a:p>
            <a:pPr lvl="1">
              <a:lnSpc>
                <a:spcPct val="200000"/>
              </a:lnSpc>
              <a:buFont typeface="Wingdings" pitchFamily="2" charset="2"/>
              <a:buChar char="v"/>
            </a:pPr>
            <a:r>
              <a:rPr lang="en-US" dirty="0" smtClean="0"/>
              <a:t>Docker containers </a:t>
            </a:r>
            <a:endParaRPr lang="en-US" dirty="0"/>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ea typeface="+mn-ea"/>
                <a:cs typeface="+mn-cs"/>
              </a:rPr>
              <a:t>Elastic Beanstalk Environment </a:t>
            </a:r>
            <a:endParaRPr lang="en-US" sz="3600" dirty="0">
              <a:solidFill>
                <a:srgbClr val="0094C3"/>
              </a:solidFill>
              <a:latin typeface="Arial Narrow" pitchFamily="34" charset="0"/>
              <a:ea typeface="+mn-ea"/>
              <a:cs typeface="+mn-cs"/>
            </a:endParaRPr>
          </a:p>
        </p:txBody>
      </p:sp>
      <p:pic>
        <p:nvPicPr>
          <p:cNvPr id="636930" name="Picture 2"/>
          <p:cNvPicPr>
            <a:picLocks noGrp="1" noChangeAspect="1" noChangeArrowheads="1"/>
          </p:cNvPicPr>
          <p:nvPr>
            <p:ph sz="quarter" idx="10"/>
          </p:nvPr>
        </p:nvPicPr>
        <p:blipFill>
          <a:blip r:embed="rId3" cstate="print"/>
          <a:srcRect/>
          <a:stretch>
            <a:fillRect/>
          </a:stretch>
        </p:blipFill>
        <p:spPr bwMode="auto">
          <a:xfrm>
            <a:off x="774700" y="1778000"/>
            <a:ext cx="7683500" cy="373380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2554545"/>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Elastic Beanstalk</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smtClean="0">
                <a:solidFill>
                  <a:schemeClr val="tx2">
                    <a:lumMod val="50000"/>
                  </a:schemeClr>
                </a:solidFill>
              </a:rPr>
              <a:t>Supported  Applications </a:t>
            </a: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367452" y="1723460"/>
            <a:ext cx="4358640" cy="1214718"/>
            <a:chOff x="762038" y="1970456"/>
            <a:chExt cx="4358640" cy="1214718"/>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Elastic Beanstalk</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Supported  Applications</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Elastic Beanstalk</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1585049"/>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Elastic Beanstalk</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Supported Applications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Override1.xml><?xml version="1.0" encoding="utf-8"?>
<a:themeOverride xmlns:a="http://schemas.openxmlformats.org/drawingml/2006/main">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5852</TotalTime>
  <Words>689</Words>
  <Application>Microsoft Office PowerPoint</Application>
  <PresentationFormat>A4 Paper (210x297 mm)</PresentationFormat>
  <Paragraphs>131</Paragraphs>
  <Slides>19</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19</vt:i4>
      </vt:variant>
    </vt:vector>
  </HeadingPairs>
  <TitlesOfParts>
    <vt:vector size="51"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–Elastic Beanstalk</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Manual Method of Deployement</vt:lpstr>
      <vt:lpstr>Deployment with EB</vt:lpstr>
      <vt:lpstr>Elastic Beanstalk Environment</vt:lpstr>
      <vt:lpstr>Elastic Beanstalk Structure</vt:lpstr>
      <vt:lpstr>Monitoring Features</vt:lpstr>
      <vt:lpstr>Slide 16</vt:lpstr>
      <vt:lpstr>Elastic Beanstalk Environment </vt:lpstr>
      <vt:lpstr>Slide 18</vt:lpstr>
      <vt:lpstr>Slide 19</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268</cp:revision>
  <dcterms:created xsi:type="dcterms:W3CDTF">2015-03-06T11:43:58Z</dcterms:created>
  <dcterms:modified xsi:type="dcterms:W3CDTF">2016-11-11T01:28:41Z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